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4" r:id="rId3"/>
    <p:sldId id="386" r:id="rId4"/>
    <p:sldId id="360" r:id="rId5"/>
    <p:sldId id="385" r:id="rId6"/>
    <p:sldId id="388" r:id="rId7"/>
    <p:sldId id="362" r:id="rId8"/>
    <p:sldId id="365" r:id="rId9"/>
    <p:sldId id="367" r:id="rId10"/>
    <p:sldId id="368" r:id="rId11"/>
    <p:sldId id="369" r:id="rId12"/>
    <p:sldId id="373" r:id="rId13"/>
    <p:sldId id="380" r:id="rId14"/>
    <p:sldId id="381" r:id="rId15"/>
    <p:sldId id="382" r:id="rId16"/>
    <p:sldId id="383" r:id="rId17"/>
    <p:sldId id="387" r:id="rId18"/>
    <p:sldId id="384" r:id="rId19"/>
    <p:sldId id="265" r:id="rId2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FF00"/>
    <a:srgbClr val="009E4A"/>
    <a:srgbClr val="FFFF24"/>
    <a:srgbClr val="FFED00"/>
    <a:srgbClr val="9EF3C8"/>
    <a:srgbClr val="003DA6"/>
    <a:srgbClr val="E6E7E9"/>
    <a:srgbClr val="D7E7F5"/>
    <a:srgbClr val="0C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5574" autoAdjust="0"/>
  </p:normalViewPr>
  <p:slideViewPr>
    <p:cSldViewPr snapToGrid="0" snapToObjects="1">
      <p:cViewPr varScale="1">
        <p:scale>
          <a:sx n="117" d="100"/>
          <a:sy n="117" d="100"/>
        </p:scale>
        <p:origin x="7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630F-AD7F-44A0-85B6-3E155F04ED85}" type="datetimeFigureOut">
              <a:rPr lang="tr-TR" smtClean="0"/>
              <a:t>31.05.2022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DBD8-EC84-423A-A262-ECC1E922CB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3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710" y="518147"/>
            <a:ext cx="1498591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29D21-378F-5241-83D7-943ACBFC6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9308" y="578025"/>
            <a:ext cx="1710841" cy="1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R" sz="700" dirty="0">
                <a:solidFill>
                  <a:schemeClr val="bg1"/>
                </a:solidFill>
              </a:rPr>
              <a:t>© Copyright 2021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2330" y="174653"/>
            <a:ext cx="700415" cy="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en-TR" smtClean="0"/>
              <a:t>05/31/2022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bitak.gov.tr/tr/iceriksonuclandirma-ve-yukumlulukler" TargetMode="External"/><Relationship Id="rId2" Type="http://schemas.openxmlformats.org/officeDocument/2006/relationships/hyperlink" Target="https://www.tubitak.gov.tr/tr/burslar/lisans/burs-programlari/2209-a/icerik-sonuclandirma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bideb.tubitak.gov.tr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-bideb.tubitak.gov.tr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-bideb.tubitak.gov.tr/" TargetMode="External"/><Relationship Id="rId2" Type="http://schemas.openxmlformats.org/officeDocument/2006/relationships/hyperlink" Target="https://e-bideb.tubitak.gov.tr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el:+902646160211" TargetMode="External"/><Relationship Id="rId7" Type="http://schemas.openxmlformats.org/officeDocument/2006/relationships/hyperlink" Target="mailto:ozlemeryilmaz@subu.edu.tr" TargetMode="External"/><Relationship Id="rId2" Type="http://schemas.openxmlformats.org/officeDocument/2006/relationships/hyperlink" Target="mailto:tto@subu.edu.t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gizemsahin@subu.edu.tr" TargetMode="External"/><Relationship Id="rId5" Type="http://schemas.openxmlformats.org/officeDocument/2006/relationships/hyperlink" Target="mailto:ozsarac@subu.edu.tr" TargetMode="External"/><Relationship Id="rId4" Type="http://schemas.openxmlformats.org/officeDocument/2006/relationships/hyperlink" Target="https://tto.subu.edu.tr/tr/anasayf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crdownload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bitak.gov.tr/tr/burslar/lisans/burs-programlari/icerik-2209-a-universite-ogrencileri-arastirma-projeleri-destekleme-programi" TargetMode="External"/><Relationship Id="rId2" Type="http://schemas.openxmlformats.org/officeDocument/2006/relationships/hyperlink" Target="https://www.tubitak.gov.tr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to.subu.edu.tr/tr/anasayfa" TargetMode="External"/><Relationship Id="rId4" Type="http://schemas.openxmlformats.org/officeDocument/2006/relationships/hyperlink" Target="https://www.tubitak.gov.tr/tr/burslar/lisans/burs-programlari/icerik-2209-b-universite-ogrencileri-sanayiye-yonelik-arastirma-projeleri-destegi-program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ris.tubitak.gov.tr/kullaniciadiilegiris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tik.subu.edu.tr/sites/etik.subu.edu.tr/files/2022-01/%C3%96zge%C3%A7mi%C5%9F%20Formu.doc" TargetMode="External"/><Relationship Id="rId3" Type="http://schemas.openxmlformats.org/officeDocument/2006/relationships/hyperlink" Target="https://etik.subu.edu.tr/sites/etik.subu.edu.tr/files/2022-01/Basvuru%20Dilekcesi.docx" TargetMode="External"/><Relationship Id="rId7" Type="http://schemas.openxmlformats.org/officeDocument/2006/relationships/hyperlink" Target="https://etik.subu.edu.tr/sites/etik.subu.edu.tr/files/2022-01/Etik%20Kurulu%20Onay%20Belgesi.docx" TargetMode="External"/><Relationship Id="rId2" Type="http://schemas.openxmlformats.org/officeDocument/2006/relationships/hyperlink" Target="https://etik.subu.edu.tr/tr/form/basvur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tik.subu.edu.tr/sites/etik.subu.edu.tr/files/2022-01/Bilgilendirilmis%20Onam%20Formu.doc" TargetMode="External"/><Relationship Id="rId5" Type="http://schemas.openxmlformats.org/officeDocument/2006/relationships/hyperlink" Target="https://etik.subu.edu.tr/sites/etik.subu.edu.tr/files/2022-01/Basvuru%20Formu.docx" TargetMode="External"/><Relationship Id="rId4" Type="http://schemas.openxmlformats.org/officeDocument/2006/relationships/hyperlink" Target="https://etik.subu.edu.tr/sites/etik.subu.edu.tr/files/2022-01/Basvuru%20Formu%20Kontrol%20Listesi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TÜBİTAK PROJELERİ 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 Miktarının Yatırılması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36105" y="1444576"/>
            <a:ext cx="10885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•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Taahhütname işlemleri tamamlanan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projelere,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onaylanmış olan destek tutarları ilgili yürütücünün hesabı üzerinden gönderilir.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 miktarının beklenen tutardan farklı olması durumunda TÜBİTAK ile görüşerek harcama öncesi teyit almak önerilmektedir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Destek miktarı içerisinde hangi kalemler için ne kadar bütçe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ayrıldığı,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başvuru aşamasındaki bilgiler üzerinden kontrol edilmelidir.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 tutarının yatırılmasının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ardından,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satın alım işlemleri gerçekleştirilebilir.</a:t>
            </a:r>
          </a:p>
        </p:txBody>
      </p:sp>
    </p:spTree>
    <p:extLst>
      <p:ext uri="{BB962C8B-B14F-4D97-AF65-F5344CB8AC3E}">
        <p14:creationId xmlns:p14="http://schemas.microsoft.com/office/powerpoint/2010/main" val="331572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233912"/>
            <a:ext cx="10084496" cy="665141"/>
          </a:xfrm>
        </p:spPr>
        <p:txBody>
          <a:bodyPr/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Harcamalar ve Belgeleri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54920" y="1430703"/>
            <a:ext cx="109130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•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harcamaların ilgili kalemlere yönelik yapılması, her bir harcamanın faturalandırılması gerekmektedir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•Alınan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demirbaş malzemelerin üniversite demirbaşına kayıt edilmesi gerekmektedir.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•Akaryakıt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harcamaları dışında fiş kabul edilmemektedir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•Harcamalar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 aktarımlar ön onay alınarak yapılmalıdır.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•Harcamalara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ilişkin tüm faturalar yürütücü tarafından saklanmalıdır.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•Yürütücü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bilgilerinin bulunmadığı belgeler kabul edilmemektedir.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•Harcanmayan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bütçenin iadesinin yapılarak dekontunun saklanması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361456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Demirbaş Kaydı ve Belgeleri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3745" y="2242893"/>
            <a:ext cx="11398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•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Alınan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demirbaşların üniversite kayıtlarına işlenmesi gerekmektedir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•Bu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 için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 Transfer Ofisi ile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iletişime geçilmesi gerekmektedir.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•Proje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demirbaşlarının alımının hemen ardından kayıt işlemleri için başvuru yapılmalı, kayıt sonrası verilen kayıt fişi TÜBİTAK sistemine yüklenmek üzere saklanmalıdır.</a:t>
            </a:r>
          </a:p>
        </p:txBody>
      </p:sp>
    </p:spTree>
    <p:extLst>
      <p:ext uri="{BB962C8B-B14F-4D97-AF65-F5344CB8AC3E}">
        <p14:creationId xmlns:p14="http://schemas.microsoft.com/office/powerpoint/2010/main" val="110620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Uygulamalarının Yürütülmesi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58379" y="1293501"/>
            <a:ext cx="107596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 •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 için önceden belirlenen takvime uygun hareket edilmesi gerekmektedir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•Projede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yapılacağı belirtilen tüm çalışmalar eksiksiz yapılmalı, olası aksaklıklardan ve değişikliklerden TÜBİTAK BİDEB haberdar edilmelidir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•Uygulama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sürecindeki kurumlar, şirketler ve TÜBİTAK ile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yazışmalar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olması durumunda danışman veya yürütücü üzerinden yapılmalıdır.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•Uygulama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sürecinde ekip/içerik/takvim değişikliklerine ilişkin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dilekçeler,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web sayfasında yer almaktadır.</a:t>
            </a:r>
          </a:p>
        </p:txBody>
      </p:sp>
    </p:spTree>
    <p:extLst>
      <p:ext uri="{BB962C8B-B14F-4D97-AF65-F5344CB8AC3E}">
        <p14:creationId xmlns:p14="http://schemas.microsoft.com/office/powerpoint/2010/main" val="125279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194" y="178253"/>
            <a:ext cx="10084496" cy="665141"/>
          </a:xfrm>
        </p:spPr>
        <p:txBody>
          <a:bodyPr/>
          <a:lstStyle/>
          <a:p>
            <a:r>
              <a:rPr lang="tr-TR" dirty="0"/>
              <a:t>Proje Sonuç Raporunun Hazırlanması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81209" y="1186072"/>
            <a:ext cx="11207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•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 raporunun formatı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www.tubitak.gov.tr/tr/burslar/lisans/burs-programlari/2209-a/icerik-sonuclandirma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www.tubitak.gov.tr/tr/iceriksonuclandirma-ve-yukumlulukler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sayfasında bulunmaktadır.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Hazırlanacak olan raporun içeriğinde de belirtildiği üzere uygulama ve harcamalara dair tüm detayların raporda sunulması beklenir.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 raporuyla birlikte sunulacak olan Ek Dosyalar (Fatura, demirbaş kayıt fişi, iade dekontu) eksiksiz olmalıdır. </a:t>
            </a:r>
          </a:p>
        </p:txBody>
      </p:sp>
    </p:spTree>
    <p:extLst>
      <p:ext uri="{BB962C8B-B14F-4D97-AF65-F5344CB8AC3E}">
        <p14:creationId xmlns:p14="http://schemas.microsoft.com/office/powerpoint/2010/main" val="194412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Projenin Sonuçlandırılması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76624" y="1341208"/>
            <a:ext cx="112469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•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Hazırlanan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 raporu ve ek dosyaların tamamı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ebideb.tubitak.gov.tr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üzerinden sisteme yüklenmelidir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•Rapora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ilişkin düzeltme talebi gelmesi durumunda süresi içerisinde bu düzeltmeler yapılmalıdır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•Projenin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başarıyla sonuçlandığına ilişkin karar yazısı gelinceye kadar süreç takip edilmelidir.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•Tüm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yazışmaları yürütücü üzerinden ilerlemektedir.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•Yaygın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 çalışmalarında (bildiri, makale vb.) proje desteğine ilişkin bilgi mutlaka eklenmelidir.</a:t>
            </a:r>
          </a:p>
        </p:txBody>
      </p:sp>
    </p:spTree>
    <p:extLst>
      <p:ext uri="{BB962C8B-B14F-4D97-AF65-F5344CB8AC3E}">
        <p14:creationId xmlns:p14="http://schemas.microsoft.com/office/powerpoint/2010/main" val="140459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Sürecinde ve Sonrasında Fırsatlar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09368" y="1100075"/>
            <a:ext cx="1117158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2242- Üniversite Öğrencileri Araştırma Proje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Yarışmaları</a:t>
            </a:r>
          </a:p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 ve tematik alanlarda yapılacak yarışmalara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başvuruları içermektedir.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TEKNOFEST bünyesinde gerçekleştirilecek final sergisinde kategoriler bazında dereceye giren öğrencilere ödül ödemeleri yapılacaktır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Başvurular, </a:t>
            </a:r>
            <a:r>
              <a:rPr lang="tr-T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://e-bideb.tubitak.gov.tr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adresinden çevrimiçi olarak yapılır. Başvuru yapabilmek için öğrenci/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varsa danışmanın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ARBİS’e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kayıtlı olması gerekir.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2224-A Yurt Dışı Bilimsel Etkinliklere Katılımı Destekleme Programı 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kapsamında Temel ve Uygulamalı Araştırma ile Deneysel Geliştirme alanlarında yurt dışında düzenlenen (çevrim içi yapılacaklar dahil) bilimsel etkinliklere katılım için destek verilir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Yurt dışındaki bilimsel etkinliklere katılmak isteyen araştırmacılara 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yol, konaklama ve etkinlik katılım ücreti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için destek sağlanır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Başvuruların en geç etkinliğin düzenleneceği tarihten bir önceki başvuru döneminde yapılması gerekmektedir. Başvurular, çağrı duyurusunda belirtilen başvuru tarihleri içinde 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BİDEB Başvuru ve İzleme Sistemi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tr-T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e-bideb.tubitak.gov.tr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çevrimiçi olarak yapılır. Başvuru belgelerinin sisteme çevrimiçi olarak yüklenmesi zorunlu olup, başvuru formunun ve başvuru belgelerinin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BİDEB’e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gönderilmesi durumunda değerlendirmeye alınmayacak ve imha edilecektir.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09368" y="4814495"/>
            <a:ext cx="10503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Sürecinde ve Sonrasında Fırsatlar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59957" y="1286283"/>
            <a:ext cx="1109207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2224-B Yurt İçi Bilimsel Etkinliklere Katılımı Destekleme Programı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kapsamında Doğa Bilimleri, Mühendislik ve Teknoloji, Tıbbi Bilimler, Tarımsal Bilimler, Sosyal ve Beşeri Bilimler alanlarında yurt içinde düzenlenen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etkinliklere katılım için destek verilir. Başvuruların en geç etkinliğin düzenleneceği tarihten bir önceki başvuru döneminde yapılması gerekmektedir. Başvurular, çağrı duyurusunda belirtilen başvuru tarihleri içinde BİDEB Başvuru ve İzleme Sistemi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https://e-bideb.tubitak.gov.tr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çevrimiçi olarak yapılır.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2210-D Yurt İçi Sanayiye Yönelik Yüksek Lisans Burs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tezli yüksek lisans öğrenimi gören başarılı öğrencileri destekleyerek üniversite-sanayi işbirliğini geliştirmek, ülkemizin önceliklerine ve sanayinin ihtiyaç duyduğu alanlara yönelik bilgi üretmek ve insan kaynağı yetiştirilmesine katkı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sağlamaktır.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daylar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http://e-bideb.tubitak.gov.tr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adresinden Başvuru Dönemi içinde erişebilecekleri sayfada son başvuru tarihinde 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mesai saati bitimi olan 17:30’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kadar (Saat 17:30’da sistem otomatik olarak kapanır.) istenen bilgileri eksiksiz olarak girip onayladıktan sonra başvuru formunun PDF çıktısını alarak imzalamak ve istenildiğinde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BİDEB’e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ulaştırmak üzere saklamakla yükümlüdürler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İLETİŞİM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88397" y="1415533"/>
            <a:ext cx="109171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TEKNOLOJİ VE TRANSFER OFİSİ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Adres: 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Sakarya Uygulamalı Bilimler Üniversitesi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SUBÜ Teknoloji Transfer Ofisi Esentepe Kampüsü Rektörlük Binası Kat:2 54187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Serdivan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SAKARYA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 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tto@subu.edu.tr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Telefon: 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+90 264 616 02 11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Fax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+90 264 295 64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tto.subu.edu.tr/tr/anasayfa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ozsarac@subu.edu.tr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gizemsahin@subu.edu.tr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ozlemeryilmaz@subu.edu.tr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3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C228BE-623B-924B-B014-55BABA4B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310" y="2101370"/>
            <a:ext cx="3419378" cy="36077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D1788-6D9E-8347-8F79-A44C955CB193}"/>
              </a:ext>
            </a:extLst>
          </p:cNvPr>
          <p:cNvSpPr/>
          <p:nvPr/>
        </p:nvSpPr>
        <p:spPr>
          <a:xfrm>
            <a:off x="4580487" y="1024909"/>
            <a:ext cx="3031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pc="600" dirty="0">
                <a:solidFill>
                  <a:schemeClr val="bg1"/>
                </a:solidFill>
              </a:rPr>
              <a:t>TEŞEKKÜRLER</a:t>
            </a:r>
            <a:endParaRPr lang="en-TR" sz="28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9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435426"/>
            <a:ext cx="10515600" cy="2852737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endParaRPr lang="en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19457"/>
            <a:ext cx="3439295" cy="152704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32" y="2754927"/>
            <a:ext cx="2952655" cy="151127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137" y="2776893"/>
            <a:ext cx="3029106" cy="1248877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234317" y="5104737"/>
            <a:ext cx="8181892" cy="1089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TANITIM KILAVUZU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GEREKLİ WEB SAYFALARI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12250" y="1859340"/>
            <a:ext cx="109966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https://www.tubitak.gov.tr/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3"/>
              </a:rPr>
              <a:t>https://www.tubitak.gov.tr/tr/burslar/lisans/burs-programlari/icerik-2209-a-universite-ogrencileri-arastirma-projeleri-destekleme-programi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4"/>
              </a:rPr>
              <a:t>https://www.tubitak.gov.tr/tr/burslar/lisans/burs-programlari/icerik-2209-b-universite-ogrencileri-sanayiye-yonelik-arastirma-projeleri-destegi-programi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5"/>
              </a:rPr>
              <a:t>https://tto.subu.edu.tr/tr/anasayfa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876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Sonrası Yürütülecek İşlemler 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679992" y="1567171"/>
            <a:ext cx="108853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1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Taahhütnamenin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hazırlanması ve sisteme yüklenmesi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Etik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Kurul Belgesi ve İzin Belgesi işlemlerinin takibi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Bütçenin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hesaba aktarımının kontrol edilmesi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Harcamalarının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yapılması ve harcama belgelerinin temini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Demirbaş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kayıtlarının oluşturulması ve kayıt belgelerinin temini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Proje uygulamalarının yürütülmesi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Proje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 raporunun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hazırlanması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Sonuç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raporunun yüklenmesi ve projenin sonuçlandırılması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4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TAAHHÜTNAMENİN HAZIRLANMASI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92" y="1457959"/>
            <a:ext cx="4049485" cy="4293818"/>
          </a:xfrm>
          <a:prstGeom prst="rect">
            <a:avLst/>
          </a:prstGeom>
        </p:spPr>
      </p:pic>
      <p:pic>
        <p:nvPicPr>
          <p:cNvPr id="7" name="Resim 6"/>
          <p:cNvPicPr/>
          <p:nvPr/>
        </p:nvPicPr>
        <p:blipFill rotWithShape="1">
          <a:blip r:embed="rId3"/>
          <a:srcRect l="13220" t="16146" r="51523" b="5010"/>
          <a:stretch/>
        </p:blipFill>
        <p:spPr bwMode="auto">
          <a:xfrm>
            <a:off x="6098720" y="1457959"/>
            <a:ext cx="4531179" cy="4293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999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TAAHHÜTNAMENİN YÜKLENMESİ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66092" y="1214868"/>
            <a:ext cx="11417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Öncelikle </a:t>
            </a: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giris.tubitak.gov.tr/kullaniciadiilegiris.html</a:t>
            </a:r>
            <a:r>
              <a:rPr lang="tr-TR" dirty="0" smtClean="0"/>
              <a:t> adresine girilir. Bu adresten E-DEVLET şifresi  elektronik </a:t>
            </a:r>
          </a:p>
          <a:p>
            <a:r>
              <a:rPr lang="tr-TR" dirty="0" smtClean="0"/>
              <a:t>imza  veya mobil imza ile sisteme giriş yapılır. Giriş yapıldıktan sonra aşağıdaki gibi bir ekran gelecektir.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1" y="1972639"/>
            <a:ext cx="10742192" cy="42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2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6004" y="1364157"/>
            <a:ext cx="11449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/>
          </a:p>
        </p:txBody>
      </p:sp>
      <p:pic>
        <p:nvPicPr>
          <p:cNvPr id="2050" name="Picture 2" descr="kullan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ik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ubitak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381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ullan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ik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e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604157" y="219501"/>
            <a:ext cx="10084496" cy="665141"/>
          </a:xfrm>
        </p:spPr>
        <p:txBody>
          <a:bodyPr/>
          <a:lstStyle/>
          <a:p>
            <a:r>
              <a:rPr lang="tr-TR" dirty="0"/>
              <a:t>TAAHHÜTNAMENİN </a:t>
            </a:r>
            <a:r>
              <a:rPr lang="tr-TR" dirty="0" smtClean="0"/>
              <a:t>YÜKLENMESİ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26005" y="1447902"/>
            <a:ext cx="113067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Sonrasında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Desteklenen Kişi Bilgi/Belge Girişi Açık Olan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seçilerek 2209-A ya da 2209-B Taahhütname seçilerek hazırlanan taahhütname bilgi/belge girişi olan yere yüklenir.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4" y="2263510"/>
            <a:ext cx="11405507" cy="40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4" y="1128099"/>
            <a:ext cx="11405507" cy="5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8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Kurul Belgesi ve İzin Belgesi İşlemleri 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81209" y="1049041"/>
            <a:ext cx="112708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•Araştırmada (anket,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mülakat,çekim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odak grup çalışması gibi uygulamalarda) Etik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Kurul İzni için başvuru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yapılması gerekmektedir. Aşağıda belirtilen ilgili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belgeler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etik.subu.edu.tr/tr/form/basvuru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adresinden temin edilerek sisteme yüklenmesi gerekmektedir.</a:t>
            </a:r>
          </a:p>
          <a:p>
            <a:r>
              <a:rPr lang="tr-TR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Basvuru</a:t>
            </a:r>
            <a:r>
              <a:rPr lang="tr-T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Dilekcesi.docx</a:t>
            </a:r>
            <a:endParaRPr lang="tr-T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Basvuru</a:t>
            </a:r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Formu Kontrol Listesi.doc</a:t>
            </a:r>
            <a:endParaRPr lang="tr-T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Basvuru</a:t>
            </a:r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Formu.docx</a:t>
            </a:r>
            <a:endParaRPr lang="tr-T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Bilgilendirilmis</a:t>
            </a:r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Onam Formu.doc</a:t>
            </a:r>
            <a:endParaRPr lang="tr-T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Etik Kurulu Onay Belgesi.docx</a:t>
            </a:r>
            <a:endParaRPr lang="tr-T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Özgeçmiş </a:t>
            </a:r>
            <a:r>
              <a:rPr lang="tr-T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Formu.doc</a:t>
            </a:r>
            <a:r>
              <a:rPr lang="tr-T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•Araştırma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sürecinde gerekli olacak yasal/özel izin belgeleri varsa bu belgeler de temin edilerek hazır bulundurulmalıdır.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2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9823</TotalTime>
  <Words>762</Words>
  <Application>Microsoft Office PowerPoint</Application>
  <PresentationFormat>Geniş ekran</PresentationFormat>
  <Paragraphs>99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TÜBİTAK PROJELERİ </vt:lpstr>
      <vt:lpstr> </vt:lpstr>
      <vt:lpstr>GEREKLİ WEB SAYFALARI</vt:lpstr>
      <vt:lpstr> Kabul Sonrası Yürütülecek İşlemler  </vt:lpstr>
      <vt:lpstr>TAAHHÜTNAMENİN HAZIRLANMASI </vt:lpstr>
      <vt:lpstr>TAAHHÜTNAMENİN YÜKLENMESİ </vt:lpstr>
      <vt:lpstr>TAAHHÜTNAMENİN YÜKLENMESİ</vt:lpstr>
      <vt:lpstr>PowerPoint Sunusu</vt:lpstr>
      <vt:lpstr>  Etik Kurul Belgesi ve İzin Belgesi İşlemleri   </vt:lpstr>
      <vt:lpstr>Destek Miktarının Yatırılması</vt:lpstr>
      <vt:lpstr>Harcamalar ve Belgeleri </vt:lpstr>
      <vt:lpstr>Demirbaş Kaydı ve Belgeleri </vt:lpstr>
      <vt:lpstr>Proje Uygulamalarının Yürütülmesi</vt:lpstr>
      <vt:lpstr>Proje Sonuç Raporunun Hazırlanması</vt:lpstr>
      <vt:lpstr>Projenin Sonuçlandırılması</vt:lpstr>
      <vt:lpstr>Proje Sürecinde ve Sonrasında Fırsatlar</vt:lpstr>
      <vt:lpstr>Proje Sürecinde ve Sonrasında Fırsatlar</vt:lpstr>
      <vt:lpstr>İLETİŞİM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aidata</cp:lastModifiedBy>
  <cp:revision>310</cp:revision>
  <dcterms:created xsi:type="dcterms:W3CDTF">2020-09-09T19:50:56Z</dcterms:created>
  <dcterms:modified xsi:type="dcterms:W3CDTF">2022-05-31T06:38:48Z</dcterms:modified>
</cp:coreProperties>
</file>